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13DE18-0B0E-4E42-B081-C0E844BE2FB6}">
  <a:tblStyle styleId="{9313DE18-0B0E-4E42-B081-C0E844BE2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74"/>
  </p:normalViewPr>
  <p:slideViewPr>
    <p:cSldViewPr snapToGrid="0" snapToObjects="1">
      <p:cViewPr varScale="1">
        <p:scale>
          <a:sx n="163" d="100"/>
          <a:sy n="163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Fyjjf0uEQ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410405/a-robot-that-learns-to-use-tool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284b5a0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284b5a0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ab382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ab382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97b5198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97b51982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97b51982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97b51982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YICHERN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9b87ea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9b87ea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YICHERN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9fe0b10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9fe0b10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reward functions that we looked at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9b87ea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9b87ea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STUFF ABOUT EACH ONE!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 the original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Generally talk about how long it took to train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 Critic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one that’s used for doing predictions on what action to take given the current environment state and another to find the value of an action/state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9f00b6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9f00b6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PPO: Alright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A2C: Unpredictable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TRPO: converges quite smoothly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DDPG: Flat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9fe0b10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99fe0b10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YICHERN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Possibly include the DDPG results after too?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99b87ea6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99b87ea6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 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stable is the path?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99b87ea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99b87ea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VALERIE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7f1cdbf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7f1cdbf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PATRICK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7b51982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7b51982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simulation and real life.. Mention that even though  looks really similar but once fully rotate,  not  as far along on y axis as simulation is. Therefore we measured absolute change from starting and end (starting from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https://youtu.be/sFyjjf0uEQ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9fe0b1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9fe0b1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we can add the shift up first and then go to the real point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9b87ea6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99b87ea6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VALERIE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9b87e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99b87e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https://www.technologyreview.com/s/410405/a-robot-that-learns-to-use-tools/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7b51982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97b51982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change the colors/remove background later if needed.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9b87ea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9b87ea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99fe0b10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99fe0b10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303edef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303edef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9b87ea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9b87ea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handling long straight tools like this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9b87ea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9b87ea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dnCQBYQvZc?feature=oembed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gy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hill-a/stable-baselines/tree/master/stable_baselines" TargetMode="External"/><Relationship Id="rId4" Type="http://schemas.openxmlformats.org/officeDocument/2006/relationships/hyperlink" Target="https://github.com/openai/mujoco-py/tree/master/mujoco_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Baxter to Use Tools 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Patrick, Valerie, Yi Chern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Baxter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23825"/>
            <a:ext cx="3232349" cy="242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VIDEO HERE</a:t>
            </a:r>
            <a:endParaRPr/>
          </a:p>
        </p:txBody>
      </p:sp>
      <p:pic>
        <p:nvPicPr>
          <p:cNvPr id="2" name="baxter picks up a tool">
            <a:hlinkClick r:id="" action="ppaction://media"/>
            <a:extLst>
              <a:ext uri="{FF2B5EF4-FFF2-40B4-BE49-F238E27FC236}">
                <a16:creationId xmlns:a16="http://schemas.microsoft.com/office/drawing/2014/main" id="{705E6A72-4F75-E044-AB97-A27E92BA31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IK modifications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125" y="918600"/>
            <a:ext cx="6099750" cy="406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Baxter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Set up environment so that it models the real Baxter and task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Measurements, joint angles, environment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Determine RL algorithms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 models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Collect learned (and smoothed) trajectory points to pass to real Baxter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Evaluate performance in simulation and with transfer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Set up</a:t>
            </a: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OpenAI Gym: RL framework </a:t>
            </a:r>
            <a:r>
              <a:rPr lang="en" sz="800"/>
              <a:t>(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https://github.com/openai/gym</a:t>
            </a:r>
            <a:r>
              <a:rPr lang="en" sz="800"/>
              <a:t>)</a:t>
            </a:r>
            <a:endParaRPr sz="8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MuJoCO: Physics engine + Simulation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mujoco-py: Python wrapper for MuJoCO </a:t>
            </a:r>
            <a:r>
              <a:rPr lang="en" sz="800"/>
              <a:t>(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https://github.com/openai/mujoco-py/tree/master/mujoco_py</a:t>
            </a:r>
            <a:r>
              <a:rPr lang="en" sz="800"/>
              <a:t>)</a:t>
            </a:r>
            <a:endParaRPr sz="800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XML model of Baxter and environment (table,  box, tool)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off of Fetch from OpenAI Gym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Baselines: RL algorithms </a:t>
            </a:r>
            <a:r>
              <a:rPr lang="en" sz="800"/>
              <a:t>(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https://github.com/hill-a/stable-baselines/tree/master/stable_baselines</a:t>
            </a:r>
            <a:r>
              <a:rPr lang="en" sz="800"/>
              <a:t>)</a:t>
            </a:r>
            <a:endParaRPr sz="8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297500" y="1260800"/>
            <a:ext cx="5562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robot and environment XML file, must define: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Points in environment to observe during training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Reward function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Distance from current box position to goal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Distance from tool to the box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Degrees of freedom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Joint position and rotation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Measurements of real world objects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Action 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location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Success state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600" y="2649450"/>
            <a:ext cx="4580397" cy="249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502" y="0"/>
            <a:ext cx="2815498" cy="26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Algorithms</a:t>
            </a:r>
            <a:endParaRPr/>
          </a:p>
        </p:txBody>
      </p:sp>
      <p:graphicFrame>
        <p:nvGraphicFramePr>
          <p:cNvPr id="237" name="Google Shape;237;p27"/>
          <p:cNvGraphicFramePr/>
          <p:nvPr/>
        </p:nvGraphicFramePr>
        <p:xfrm>
          <a:off x="1338225" y="1220200"/>
          <a:ext cx="7239000" cy="3261210"/>
        </p:xfrm>
        <a:graphic>
          <a:graphicData uri="http://schemas.openxmlformats.org/drawingml/2006/table">
            <a:tbl>
              <a:tblPr>
                <a:noFill/>
                <a:tableStyleId>{9313DE18-0B0E-4E42-B081-C0E844BE2FB6}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Algorithm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Overview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A2C: Advantage Actor Critic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On-policy, policy gradient update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TRPO: Trust Region Policy Optimization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On-policy, policy gradient update with largest advantage and constraint on new policy via KL divergence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PPO: Proximal Policy Optimization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On-policy, policy gradient update with largest advantage and constraint on new policy via clipping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DDPG: Deep Deterministic Policy Gradients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On-policy and off-policy, concurrently learns Q-function and policy, by using each to improve the other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5207450" y="1307850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689300" y="1384050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A2C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2956025" y="1384050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7458905" y="1307850"/>
            <a:ext cx="985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DDPG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0993"/>
            <a:ext cx="2384699" cy="17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162" y="1710994"/>
            <a:ext cx="2384701" cy="17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663" y="1710993"/>
            <a:ext cx="2384701" cy="17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12" y="1711000"/>
            <a:ext cx="2384699" cy="1788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28"/>
          <p:cNvGraphicFramePr/>
          <p:nvPr/>
        </p:nvGraphicFramePr>
        <p:xfrm>
          <a:off x="0" y="3499525"/>
          <a:ext cx="9144000" cy="792420"/>
        </p:xfrm>
        <a:graphic>
          <a:graphicData uri="http://schemas.openxmlformats.org/drawingml/2006/table">
            <a:tbl>
              <a:tblPr>
                <a:noFill/>
                <a:tableStyleId>{9313DE18-0B0E-4E42-B081-C0E844BE2FB6}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0.409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0.119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0.0774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0.351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Distance from Goal State at End of Episode (m)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Comparing Algorithms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Fine Tuning</a:t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2011269" y="1466175"/>
            <a:ext cx="19899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800" y="1807412"/>
            <a:ext cx="3408050" cy="2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2006575" y="1107875"/>
            <a:ext cx="19899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Initial Position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3822000" y="1107875"/>
            <a:ext cx="19899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 State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5608550" y="1150625"/>
            <a:ext cx="1989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 State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9"/>
          <p:cNvCxnSpPr/>
          <p:nvPr/>
        </p:nvCxnSpPr>
        <p:spPr>
          <a:xfrm rot="10800000" flipH="1">
            <a:off x="3632775" y="1307850"/>
            <a:ext cx="576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9"/>
          <p:cNvCxnSpPr/>
          <p:nvPr/>
        </p:nvCxnSpPr>
        <p:spPr>
          <a:xfrm rot="10800000" flipH="1">
            <a:off x="5408525" y="1307850"/>
            <a:ext cx="576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29"/>
          <p:cNvCxnSpPr/>
          <p:nvPr/>
        </p:nvCxnSpPr>
        <p:spPr>
          <a:xfrm>
            <a:off x="3077975" y="989700"/>
            <a:ext cx="5700" cy="2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9"/>
          <p:cNvCxnSpPr/>
          <p:nvPr/>
        </p:nvCxnSpPr>
        <p:spPr>
          <a:xfrm rot="10800000" flipH="1">
            <a:off x="3077975" y="972175"/>
            <a:ext cx="35433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9"/>
          <p:cNvCxnSpPr/>
          <p:nvPr/>
        </p:nvCxnSpPr>
        <p:spPr>
          <a:xfrm>
            <a:off x="6603950" y="966425"/>
            <a:ext cx="5100" cy="2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75" y="1807418"/>
            <a:ext cx="3408050" cy="25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5496294" y="1466175"/>
            <a:ext cx="19899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From Scratch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9" name="Google Shape;269;p29"/>
          <p:cNvGraphicFramePr/>
          <p:nvPr/>
        </p:nvGraphicFramePr>
        <p:xfrm>
          <a:off x="1376800" y="4363475"/>
          <a:ext cx="6791050" cy="975300"/>
        </p:xfrm>
        <a:graphic>
          <a:graphicData uri="http://schemas.openxmlformats.org/drawingml/2006/table">
            <a:tbl>
              <a:tblPr>
                <a:noFill/>
                <a:tableStyleId>{9313DE18-0B0E-4E42-B081-C0E844BE2FB6}</a:tableStyleId>
              </a:tblPr>
              <a:tblGrid>
                <a:gridCol w="33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0.213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0.351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Distance from Goal State at End of Episode (m)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Learned Path Trajectory</a:t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3">
            <a:alphaModFix/>
          </a:blip>
          <a:srcRect l="13884" t="8883" r="4728" b="4446"/>
          <a:stretch/>
        </p:blipFill>
        <p:spPr>
          <a:xfrm>
            <a:off x="4640888" y="1888025"/>
            <a:ext cx="2290122" cy="16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5460288" y="3618125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l="17014" t="12334" r="6480" b="6199"/>
          <a:stretch/>
        </p:blipFill>
        <p:spPr>
          <a:xfrm>
            <a:off x="10" y="1888025"/>
            <a:ext cx="2290122" cy="16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671900" y="3618125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A2C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5">
            <a:alphaModFix/>
          </a:blip>
          <a:srcRect l="17516" t="13800" r="5453" b="6288"/>
          <a:stretch/>
        </p:blipFill>
        <p:spPr>
          <a:xfrm>
            <a:off x="2290132" y="1888025"/>
            <a:ext cx="2350758" cy="16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112988" y="3618125"/>
            <a:ext cx="695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6">
            <a:alphaModFix/>
          </a:blip>
          <a:srcRect l="18619" t="14365" r="6781" b="8770"/>
          <a:stretch/>
        </p:blipFill>
        <p:spPr>
          <a:xfrm>
            <a:off x="6854051" y="1888025"/>
            <a:ext cx="2366912" cy="16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7807602" y="3581400"/>
            <a:ext cx="798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DDPG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Sim2Real Transfer</a:t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031200" y="1676850"/>
            <a:ext cx="918600" cy="87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Learned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Policy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31"/>
          <p:cNvCxnSpPr>
            <a:stCxn id="288" idx="3"/>
            <a:endCxn id="290" idx="1"/>
          </p:cNvCxnSpPr>
          <p:nvPr/>
        </p:nvCxnSpPr>
        <p:spPr>
          <a:xfrm>
            <a:off x="2949800" y="2114550"/>
            <a:ext cx="79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1"/>
          <p:cNvSpPr/>
          <p:nvPr/>
        </p:nvSpPr>
        <p:spPr>
          <a:xfrm>
            <a:off x="3743100" y="1676850"/>
            <a:ext cx="1657800" cy="87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Calculate smooth trajectory using 100 runs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1" name="Google Shape;291;p31"/>
          <p:cNvCxnSpPr>
            <a:stCxn id="290" idx="3"/>
          </p:cNvCxnSpPr>
          <p:nvPr/>
        </p:nvCxnSpPr>
        <p:spPr>
          <a:xfrm>
            <a:off x="5400900" y="2114550"/>
            <a:ext cx="7812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31"/>
          <p:cNvSpPr/>
          <p:nvPr/>
        </p:nvSpPr>
        <p:spPr>
          <a:xfrm>
            <a:off x="6194200" y="1676850"/>
            <a:ext cx="918600" cy="87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 to real Baxter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00" y="2552250"/>
            <a:ext cx="2183603" cy="11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9800" y="2412600"/>
            <a:ext cx="2387400" cy="24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649400"/>
            <a:ext cx="7038900" cy="27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Given known tasks and tools, Baxter will learn to solve the inverse kinematics for a novel tool, and use that tool to accomplish a specific task.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Results - Comparing Simulation &amp; Real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300" y="1751700"/>
            <a:ext cx="4128825" cy="232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1751700"/>
            <a:ext cx="3771732" cy="23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RL Algorithms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PPO2 seemed to produce most stable  real world results</a:t>
            </a:r>
            <a:endParaRPr/>
          </a:p>
          <a:p>
            <a:pPr marL="457200" marR="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/>
              <a:t>Sim2Real Possibilities &amp;  Limitations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Benefits of training in simulation =&gt; transfer to real world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Correspondence between real world and simulation baxter possible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difficulties arise in real world with speed of IK solver hitting orientations it cannot reach/baxter movement, forces, etc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more generally learned model to incorporate a greater variety of tasks and tools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876425"/>
            <a:ext cx="3987576" cy="2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825" y="3539650"/>
            <a:ext cx="1727199" cy="12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 Review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516450" y="1577075"/>
            <a:ext cx="4236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Learning task-oriented tool grasps [1]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based robot reinforcement learning (OpenAI) [2]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Robot  learning tool affordances [3]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900" y="145125"/>
            <a:ext cx="2297999" cy="27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264475" y="3924300"/>
            <a:ext cx="59277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 Fang, K., Zhu, Y., Garg, A., Kurenkov, A., Mehta, V., Fei-Fei, L., &amp; Savarese, S. (2018). Learning task-oriented grasping for tool manipulation from simulated self-supervision.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[2] Plappert, M., Andrychowicz, M., Ray, A., McGrew, B., Baker, B., Powell, G., ... &amp; Kumar, V. (2018). Multi-Goal Reinforcement Learning: Challenging Robotics Environments and Request for Research.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[3] Mar, T., Tikhanoff, V., &amp; Natale, L. (2018). What Can I Do With This Tool? Self-Supervised Learning of Tool Affordances From Their 3-D Geometry.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899" y="3016375"/>
            <a:ext cx="2122753" cy="15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925" y="1714500"/>
            <a:ext cx="2237800" cy="16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Workflow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155450"/>
            <a:ext cx="64865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Baxter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297500" y="1352275"/>
            <a:ext cx="5213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Rethink Robotics: joint angle vector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[right_s0, right_s1, right_e0, right_e1, right_w0, right_w1, right_w2]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Scazlab : inverse kinematic solver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[x, y, z, [i, j, k, w]]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Tasks: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Vision to detect tool length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Extend IK solver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350" y="2466250"/>
            <a:ext cx="4172976" cy="23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Task: Part 1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4860775" y="2114700"/>
            <a:ext cx="28851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 tool tip to specified 3D space location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67600" y="1379275"/>
            <a:ext cx="35931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l="8395" t="1574" r="3413"/>
          <a:stretch/>
        </p:blipFill>
        <p:spPr>
          <a:xfrm rot="-1681550">
            <a:off x="1500800" y="2222788"/>
            <a:ext cx="566350" cy="2265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8"/>
          <p:cNvCxnSpPr/>
          <p:nvPr/>
        </p:nvCxnSpPr>
        <p:spPr>
          <a:xfrm rot="10800000" flipH="1">
            <a:off x="1321975" y="1891925"/>
            <a:ext cx="924000" cy="503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l="8395" t="1574" r="3413"/>
          <a:stretch/>
        </p:blipFill>
        <p:spPr>
          <a:xfrm rot="781235">
            <a:off x="2079275" y="1842137"/>
            <a:ext cx="566350" cy="226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1100" y="1481413"/>
            <a:ext cx="35931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Task: Part 2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50" y="2437275"/>
            <a:ext cx="1698900" cy="1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6225050" y="2161975"/>
            <a:ext cx="19380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tool (wooden dowel) to sweep the  box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5">
            <a:alphaModFix/>
          </a:blip>
          <a:srcRect l="8395" t="1574" r="3413"/>
          <a:stretch/>
        </p:blipFill>
        <p:spPr>
          <a:xfrm rot="-3851215">
            <a:off x="3283850" y="2738425"/>
            <a:ext cx="566350" cy="2265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9"/>
          <p:cNvCxnSpPr/>
          <p:nvPr/>
        </p:nvCxnSpPr>
        <p:spPr>
          <a:xfrm rot="10800000">
            <a:off x="721700" y="2277400"/>
            <a:ext cx="1500000" cy="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Tool Length using vision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909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3 images at fixed locations, using OpenCV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Convert to HSV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Blur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Detect color at ends of tool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Draw bounding box around each end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Determine coordinates of ends in pixel space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Scale number of pixels to real life measurements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525" y="1509520"/>
            <a:ext cx="3544550" cy="212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IK Solver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503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length offset trivial for fixed orientation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to adjust for arbitrary orientation?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Quaternions!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Represent offset as vector and transform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Subtract new vector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v’ = q v q^-1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0" y="834361"/>
            <a:ext cx="3021523" cy="34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Microsoft Macintosh PowerPoint</Application>
  <PresentationFormat>On-screen Show (16:9)</PresentationFormat>
  <Paragraphs>169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Lato</vt:lpstr>
      <vt:lpstr>Montserrat</vt:lpstr>
      <vt:lpstr>Arial</vt:lpstr>
      <vt:lpstr>Focus</vt:lpstr>
      <vt:lpstr>Teaching Baxter to Use Tools </vt:lpstr>
      <vt:lpstr>Project Statement</vt:lpstr>
      <vt:lpstr>Lit Review</vt:lpstr>
      <vt:lpstr>Workflow</vt:lpstr>
      <vt:lpstr>Real Baxter</vt:lpstr>
      <vt:lpstr>Selected Task: Part 1</vt:lpstr>
      <vt:lpstr>Selected Task: Part 2</vt:lpstr>
      <vt:lpstr>Detecting Tool Length using vision</vt:lpstr>
      <vt:lpstr>Modifying IK Solver</vt:lpstr>
      <vt:lpstr>ADD VIDEO HERE</vt:lpstr>
      <vt:lpstr>Results - IK modifications</vt:lpstr>
      <vt:lpstr>Simulation Baxter</vt:lpstr>
      <vt:lpstr>Simulation Set up</vt:lpstr>
      <vt:lpstr>Environment</vt:lpstr>
      <vt:lpstr>RL Algorithms</vt:lpstr>
      <vt:lpstr>Results - Comparing Algorithms</vt:lpstr>
      <vt:lpstr>Results - Fine Tuning</vt:lpstr>
      <vt:lpstr>Results - Learned Path Trajectory</vt:lpstr>
      <vt:lpstr>Sim2Real Transfer</vt:lpstr>
      <vt:lpstr>Results - Comparing Simulation &amp; Real</vt:lpstr>
      <vt:lpstr>Discussion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Baxter to Use Tools </dc:title>
  <cp:lastModifiedBy>Lawe, Patrick</cp:lastModifiedBy>
  <cp:revision>1</cp:revision>
  <dcterms:modified xsi:type="dcterms:W3CDTF">2018-12-06T22:41:07Z</dcterms:modified>
</cp:coreProperties>
</file>